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团队代码审查规范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安全 · 命名 · 性能 · 风格 · 约定</a:t>
            </a:r>
          </a:p>
        </p:txBody>
      </p:sp>
      <p:sp>
        <p:nvSpPr>
          <p:cNvPr id="4" name="Watermark"/>
          <p:cNvSpPr txBox="1"/>
          <p:nvPr/>
        </p:nvSpPr>
        <p:spPr>
          <a:xfrm rot="0">
            <a:off x="6836000" y="6400000"/>
            <a:ext cx="2200000" cy="350000"/>
          </a:xfrm>
          <a:prstGeom prst="rect">
            <a:avLst/>
          </a:prstGeom>
          <a:noFill/>
          <a:ln>
            <a:noFill/>
          </a:ln>
        </p:spPr>
        <p:txBody>
          <a:bodyPr wrap="square" rtlCol="0" anchor="b" lIns="0" tIns="0" rIns="91440" bIns="45720"/>
          <a:lstStyle/>
          <a:p>
            <a:pPr algn="r"/>
            <a:r>
              <a:rPr lang="zh-CN" sz="1600" dirty="0">
                <a:solidFill>
                  <a:srgbClr val="808080">
                    <a:alpha val="19999"/>
                  </a:srgbClr>
                </a:solidFill>
                <a:latin typeface="Arial"/>
                <a:ea typeface="SimSun"/>
              </a:rPr>
              <a:t>AI 生成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安全类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600"/>
            </a:pPr>
            <a:r>
              <a:t>[error] 禁止在源码中硬编码密码、令牌、API Key 等敏感凭证</a:t>
            </a:r>
          </a:p>
          <a:p>
            <a:pPr lvl="1">
              <a:defRPr sz="1200"/>
            </a:pPr>
            <a:r>
              <a:t>  → 检测到疑似硬编码凭证，请使用环境变量或密钥管理服务注入</a:t>
            </a:r>
          </a:p>
          <a:p>
            <a:pPr>
              <a:defRPr sz="1600"/>
            </a:pPr>
            <a:r>
              <a:t>[error] 禁止使用 eval() 函数，存在代码注入风险</a:t>
            </a:r>
          </a:p>
          <a:p>
            <a:pPr lvl="1">
              <a:defRPr sz="1200"/>
            </a:pPr>
            <a:r>
              <a:t>  → eval() 存在安全风险，请使用 JSON.parse() 或 Function 构造器替代</a:t>
            </a:r>
          </a:p>
          <a:p>
            <a:pPr>
              <a:defRPr sz="1600"/>
            </a:pPr>
            <a:r>
              <a:t>[warning] 禁止直接赋值 innerHTML，可能导致 XSS</a:t>
            </a:r>
          </a:p>
          <a:p>
            <a:pPr lvl="1">
              <a:defRPr sz="1200"/>
            </a:pPr>
            <a:r>
              <a:t>  → 避免直接操作 innerHTML，请使用 textContent 或 DOMPurify 清洗</a:t>
            </a:r>
          </a:p>
        </p:txBody>
      </p:sp>
      <p:sp>
        <p:nvSpPr>
          <p:cNvPr id="4" name="Watermark"/>
          <p:cNvSpPr txBox="1"/>
          <p:nvPr/>
        </p:nvSpPr>
        <p:spPr>
          <a:xfrm rot="0">
            <a:off x="6836000" y="6400000"/>
            <a:ext cx="2200000" cy="350000"/>
          </a:xfrm>
          <a:prstGeom prst="rect">
            <a:avLst/>
          </a:prstGeom>
          <a:noFill/>
          <a:ln>
            <a:noFill/>
          </a:ln>
        </p:spPr>
        <p:txBody>
          <a:bodyPr wrap="square" rtlCol="0" anchor="b" lIns="0" tIns="0" rIns="91440" bIns="45720"/>
          <a:lstStyle/>
          <a:p>
            <a:pPr algn="r"/>
            <a:r>
              <a:rPr lang="zh-CN" sz="1600" dirty="0">
                <a:solidFill>
                  <a:srgbClr val="808080">
                    <a:alpha val="19999"/>
                  </a:srgbClr>
                </a:solidFill>
                <a:latin typeface="Arial"/>
                <a:ea typeface="SimSun"/>
              </a:rPr>
              <a:t>AI 生成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命名规范类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600"/>
            </a:pPr>
            <a:r>
              <a:t>[warning] 常量命名必须使用全大写加下划线（SCREAMING_SNAKE_CASE）</a:t>
            </a:r>
          </a:p>
          <a:p>
            <a:pPr lvl="1">
              <a:defRPr sz="1200"/>
            </a:pPr>
            <a:r>
              <a:t>  → 常量应使用全大写命名，如 MAX_RETRY_COUNT</a:t>
            </a:r>
          </a:p>
          <a:p>
            <a:pPr>
              <a:defRPr sz="1600"/>
            </a:pPr>
            <a:r>
              <a:t>[info] 布尔变量和方法名应以 is/has/can/should 开头</a:t>
            </a:r>
          </a:p>
          <a:p>
            <a:pPr lvl="1">
              <a:defRPr sz="1200"/>
            </a:pPr>
            <a:r>
              <a:t>  → 布尔变量建议添加 is/has/can/should 前缀以提升可读性</a:t>
            </a:r>
          </a:p>
        </p:txBody>
      </p:sp>
      <p:sp>
        <p:nvSpPr>
          <p:cNvPr id="4" name="Watermark"/>
          <p:cNvSpPr txBox="1"/>
          <p:nvPr/>
        </p:nvSpPr>
        <p:spPr>
          <a:xfrm rot="0">
            <a:off x="6836000" y="6400000"/>
            <a:ext cx="2200000" cy="350000"/>
          </a:xfrm>
          <a:prstGeom prst="rect">
            <a:avLst/>
          </a:prstGeom>
          <a:noFill/>
          <a:ln>
            <a:noFill/>
          </a:ln>
        </p:spPr>
        <p:txBody>
          <a:bodyPr wrap="square" rtlCol="0" anchor="b" lIns="0" tIns="0" rIns="91440" bIns="45720"/>
          <a:lstStyle/>
          <a:p>
            <a:pPr algn="r"/>
            <a:r>
              <a:rPr lang="zh-CN" sz="1600" dirty="0">
                <a:solidFill>
                  <a:srgbClr val="808080">
                    <a:alpha val="19999"/>
                  </a:srgbClr>
                </a:solidFill>
                <a:latin typeface="Arial"/>
                <a:ea typeface="SimSun"/>
              </a:rPr>
              <a:t>AI 生成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性能类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600"/>
            </a:pPr>
            <a:r>
              <a:t>[warning] 禁止三层及以上嵌套循环，时间复杂度过高</a:t>
            </a:r>
          </a:p>
          <a:p>
            <a:pPr lvl="1">
              <a:defRPr sz="1200"/>
            </a:pPr>
            <a:r>
              <a:t>  → 检测到深层嵌套循环（≥3层），建议重构为扁平结构或使用查找表优化</a:t>
            </a:r>
          </a:p>
          <a:p>
            <a:pPr>
              <a:defRPr sz="1600"/>
            </a:pPr>
            <a:r>
              <a:t>[warning] 异步函数内禁止调用同步阻塞 API</a:t>
            </a:r>
          </a:p>
          <a:p>
            <a:pPr lvl="1">
              <a:defRPr sz="1200"/>
            </a:pPr>
            <a:r>
              <a:t>  → 在 async 函数中调用同步 API 会阻塞事件循环，请改用异步版本</a:t>
            </a:r>
          </a:p>
        </p:txBody>
      </p:sp>
      <p:sp>
        <p:nvSpPr>
          <p:cNvPr id="4" name="Watermark"/>
          <p:cNvSpPr txBox="1"/>
          <p:nvPr/>
        </p:nvSpPr>
        <p:spPr>
          <a:xfrm rot="0">
            <a:off x="6836000" y="6400000"/>
            <a:ext cx="2200000" cy="350000"/>
          </a:xfrm>
          <a:prstGeom prst="rect">
            <a:avLst/>
          </a:prstGeom>
          <a:noFill/>
          <a:ln>
            <a:noFill/>
          </a:ln>
        </p:spPr>
        <p:txBody>
          <a:bodyPr wrap="square" rtlCol="0" anchor="b" lIns="0" tIns="0" rIns="91440" bIns="45720"/>
          <a:lstStyle/>
          <a:p>
            <a:pPr algn="r"/>
            <a:r>
              <a:rPr lang="zh-CN" sz="1600" dirty="0">
                <a:solidFill>
                  <a:srgbClr val="808080">
                    <a:alpha val="19999"/>
                  </a:srgbClr>
                </a:solidFill>
                <a:latin typeface="Arial"/>
                <a:ea typeface="SimSun"/>
              </a:rPr>
              <a:t>AI 生成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代码风格类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600"/>
            </a:pPr>
            <a:r>
              <a:t>[info] 函数参数和返回值应显式标注 TypeScript 类型</a:t>
            </a:r>
          </a:p>
          <a:p>
            <a:pPr lvl="1">
              <a:defRPr sz="1200"/>
            </a:pPr>
            <a:r>
              <a:t>  → 建议为函数添加显式类型注解，提升类型安全性</a:t>
            </a:r>
          </a:p>
          <a:p>
            <a:pPr>
              <a:defRPr sz="1600"/>
            </a:pPr>
            <a:r>
              <a:t>[info] 禁止在代码中直接使用魔法数字，应提取为命名常量</a:t>
            </a:r>
          </a:p>
          <a:p>
            <a:pPr lvl="1">
              <a:defRPr sz="1200"/>
            </a:pPr>
            <a:r>
              <a:t>  → 检测到魔法数字，建议提取为具名常量以提升可维护性</a:t>
            </a:r>
          </a:p>
        </p:txBody>
      </p:sp>
      <p:sp>
        <p:nvSpPr>
          <p:cNvPr id="4" name="Watermark"/>
          <p:cNvSpPr txBox="1"/>
          <p:nvPr/>
        </p:nvSpPr>
        <p:spPr>
          <a:xfrm rot="0">
            <a:off x="6836000" y="6400000"/>
            <a:ext cx="2200000" cy="350000"/>
          </a:xfrm>
          <a:prstGeom prst="rect">
            <a:avLst/>
          </a:prstGeom>
          <a:noFill/>
          <a:ln>
            <a:noFill/>
          </a:ln>
        </p:spPr>
        <p:txBody>
          <a:bodyPr wrap="square" rtlCol="0" anchor="b" lIns="0" tIns="0" rIns="91440" bIns="45720"/>
          <a:lstStyle/>
          <a:p>
            <a:pPr algn="r"/>
            <a:r>
              <a:rPr lang="zh-CN" sz="1600" dirty="0">
                <a:solidFill>
                  <a:srgbClr val="808080">
                    <a:alpha val="19999"/>
                  </a:srgbClr>
                </a:solidFill>
                <a:latin typeface="Arial"/>
                <a:ea typeface="SimSun"/>
              </a:rPr>
              <a:t>AI 生成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团队约定类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600"/>
            </a:pPr>
            <a:r>
              <a:t>[warning] throw 语句必须携带错误上下文信息</a:t>
            </a:r>
          </a:p>
          <a:p>
            <a:pPr lvl="1">
              <a:defRPr sz="1200"/>
            </a:pPr>
            <a:r>
              <a:t>  → throw 时应提供足够的上下文信息，便于问题定位</a:t>
            </a:r>
          </a:p>
          <a:p>
            <a:pPr>
              <a:defRPr sz="1600"/>
            </a:pPr>
            <a:r>
              <a:t>[info] 生产代码中不应遗留 TODO/FIXME/HACK 注释</a:t>
            </a:r>
          </a:p>
          <a:p>
            <a:pPr lvl="1">
              <a:defRPr sz="1200"/>
            </a:pPr>
            <a:r>
              <a:t>  → 代码中发现 TODO/FIXME/HACK 注释，请在发布前处理</a:t>
            </a:r>
          </a:p>
          <a:p>
            <a:pPr>
              <a:defRPr sz="1600"/>
            </a:pPr>
            <a:r>
              <a:t>[info] 公共函数应添加文档注释（JSDoc / Javadoc）</a:t>
            </a:r>
          </a:p>
          <a:p>
            <a:pPr lvl="1">
              <a:defRPr sz="1200"/>
            </a:pPr>
            <a:r>
              <a:t>  → 公共函数缺少文档注释，建议补充说明用途、参数和返回值</a:t>
            </a:r>
          </a:p>
        </p:txBody>
      </p:sp>
      <p:sp>
        <p:nvSpPr>
          <p:cNvPr id="4" name="Watermark"/>
          <p:cNvSpPr txBox="1"/>
          <p:nvPr/>
        </p:nvSpPr>
        <p:spPr>
          <a:xfrm rot="0">
            <a:off x="6836000" y="6400000"/>
            <a:ext cx="2200000" cy="350000"/>
          </a:xfrm>
          <a:prstGeom prst="rect">
            <a:avLst/>
          </a:prstGeom>
          <a:noFill/>
          <a:ln>
            <a:noFill/>
          </a:ln>
        </p:spPr>
        <p:txBody>
          <a:bodyPr wrap="square" rtlCol="0" anchor="b" lIns="0" tIns="0" rIns="91440" bIns="45720"/>
          <a:lstStyle/>
          <a:p>
            <a:pPr algn="r"/>
            <a:r>
              <a:rPr lang="zh-CN" sz="1600" dirty="0">
                <a:solidFill>
                  <a:srgbClr val="808080">
                    <a:alpha val="19999"/>
                  </a:srgbClr>
                </a:solidFill>
                <a:latin typeface="Arial"/>
                <a:ea typeface="SimSun"/>
              </a:rPr>
              <a:t>AI 生成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