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286000"/>
            <a:ext cx="10058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/>
            </a:pPr>
            <a:r>
              <a:t>电商订单管理系统</a:t>
            </a:r>
          </a:p>
          <a:p>
            <a:pPr>
              <a:defRPr sz="2800"/>
            </a:pPr>
            <a:r>
              <a:t>工程规范文档</a:t>
            </a:r>
          </a:p>
          <a:p>
            <a:pPr>
              <a:defRPr sz="1600" i="1"/>
            </a:pPr>
            <a:r>
              <a:t>订单研发团队 | 2026-07-15</a:t>
            </a:r>
          </a:p>
        </p:txBody>
      </p:sp>
      <p:sp>
        <p:nvSpPr>
          <p:cNvPr id="3" name="Watermark"/>
          <p:cNvSpPr txBox="1"/>
          <p:nvPr/>
        </p:nvSpPr>
        <p:spPr>
          <a:xfrm rot="0">
            <a:off x="9883695" y="64000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lIns="0" tIns="0" rIns="91440" bIns="45720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/>
                <a:ea typeface="SimSun"/>
              </a:rPr>
              <a:t>AI 生成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1097280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/>
            </a:pPr>
            <a:r>
              <a:t>部署流程</a:t>
            </a:r>
          </a:p>
          <a:p>
            <a:pPr>
              <a:spcBef>
                <a:spcPts val="600"/>
              </a:spcBef>
              <a:defRPr sz="1400"/>
            </a:pPr>
            <a:r>
              <a:t>部署流程说明：每周二、四发布，发布窗口 14:00-16:00。CI/CD Pipeline 详见 Jenkins 配置。</a:t>
            </a:r>
          </a:p>
        </p:txBody>
      </p:sp>
      <p:sp>
        <p:nvSpPr>
          <p:cNvPr id="3" name="Watermark"/>
          <p:cNvSpPr txBox="1"/>
          <p:nvPr/>
        </p:nvSpPr>
        <p:spPr>
          <a:xfrm rot="0">
            <a:off x="9883695" y="64000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lIns="0" tIns="0" rIns="91440" bIns="45720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/>
                <a:ea typeface="SimSun"/>
              </a:rPr>
              <a:t>AI 生成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1097280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/>
            </a:pPr>
            <a:r>
              <a:t>版本历史</a:t>
            </a:r>
          </a:p>
          <a:p>
            <a:pPr>
              <a:spcBef>
                <a:spcPts val="600"/>
              </a:spcBef>
              <a:defRPr sz="1400"/>
            </a:pPr>
            <a:r>
              <a:t>v1.0 | 2026-06-01 | 张三 | 初版</a:t>
            </a:r>
          </a:p>
          <a:p>
            <a:pPr>
              <a:spcBef>
                <a:spcPts val="600"/>
              </a:spcBef>
              <a:defRPr sz="1400"/>
            </a:pPr>
            <a:r>
              <a:t>v1.1 | 2026-07-15 | 李四 | 新增性能规范</a:t>
            </a:r>
          </a:p>
          <a:p>
            <a:pPr>
              <a:spcBef>
                <a:spcPts val="600"/>
              </a:spcBef>
              <a:defRPr sz="1400"/>
            </a:pPr>
            <a:r>
              <a:t>v1.2 | 2026-08-01 | 王五 | 补充代码示例</a:t>
            </a:r>
          </a:p>
        </p:txBody>
      </p:sp>
      <p:sp>
        <p:nvSpPr>
          <p:cNvPr id="3" name="Watermark"/>
          <p:cNvSpPr txBox="1"/>
          <p:nvPr/>
        </p:nvSpPr>
        <p:spPr>
          <a:xfrm rot="0">
            <a:off x="9883695" y="64000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lIns="0" tIns="0" rIns="91440" bIns="45720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/>
                <a:ea typeface="SimSun"/>
              </a:rPr>
              <a:t>AI 生成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1097280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/>
            </a:pPr>
            <a:r>
              <a:t>项目背景</a:t>
            </a:r>
          </a:p>
          <a:p>
            <a:pPr>
              <a:spcBef>
                <a:spcPts val="600"/>
              </a:spcBef>
              <a:defRPr sz="1400"/>
            </a:pPr>
            <a:r>
              <a:t>本项目是一个面向 B 端商家的电商订单管理系统，日均订单量约 50 万单。系统采用微服务架构，包含订单服务、支付服务、库存服务和物流服务四个核心模块。技术栈：Java 17 + Spring Boot 3.2 + React 18 + TypeScript 5.3 + MySQL 8.0 + Redis 7</a:t>
            </a:r>
          </a:p>
          <a:p>
            <a:pPr>
              <a:spcBef>
                <a:spcPts val="600"/>
              </a:spcBef>
              <a:defRPr sz="1400"/>
            </a:pPr>
          </a:p>
          <a:p>
            <a:pPr>
              <a:spcBef>
                <a:spcPts val="600"/>
              </a:spcBef>
              <a:defRPr sz="1400"/>
            </a:pPr>
            <a:r>
              <a:t>技术栈：Java 17 + Spring Boot 3.2 + React 18 + TypeScript 5.3</a:t>
            </a:r>
          </a:p>
          <a:p>
            <a:pPr>
              <a:spcBef>
                <a:spcPts val="600"/>
              </a:spcBef>
              <a:defRPr sz="1400"/>
            </a:pPr>
            <a:r>
              <a:t>数据库：MySQL 8.0 + Redis 7</a:t>
            </a:r>
          </a:p>
          <a:p>
            <a:pPr>
              <a:spcBef>
                <a:spcPts val="600"/>
              </a:spcBef>
              <a:defRPr sz="1400"/>
            </a:pPr>
            <a:r>
              <a:t>消息队列：RocketMQ 5.x</a:t>
            </a:r>
          </a:p>
        </p:txBody>
      </p:sp>
      <p:sp>
        <p:nvSpPr>
          <p:cNvPr id="3" name="Watermark"/>
          <p:cNvSpPr txBox="1"/>
          <p:nvPr/>
        </p:nvSpPr>
        <p:spPr>
          <a:xfrm rot="0">
            <a:off x="9883695" y="64000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lIns="0" tIns="0" rIns="91440" bIns="45720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/>
                <a:ea typeface="SimSun"/>
              </a:rPr>
              <a:t>AI 生成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1097280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/>
            </a:pPr>
            <a:r>
              <a:t>团队介绍</a:t>
            </a:r>
          </a:p>
          <a:p>
            <a:pPr>
              <a:spcBef>
                <a:spcPts val="600"/>
              </a:spcBef>
              <a:defRPr sz="1400"/>
            </a:pPr>
            <a:r>
              <a:t>订单研发团队目前有 12 人：后端 6 人（含 1 名 Tech Lead：张三）、前端 3 人（负责人：李四）、QA 2 人、DevOps 1 人。团队代码仓库：git@company.com:order-team/oms.git</a:t>
            </a:r>
          </a:p>
          <a:p>
            <a:pPr>
              <a:spcBef>
                <a:spcPts val="600"/>
              </a:spcBef>
              <a:defRPr sz="1400"/>
            </a:pPr>
          </a:p>
          <a:p>
            <a:pPr>
              <a:spcBef>
                <a:spcPts val="600"/>
              </a:spcBef>
              <a:defRPr sz="1400"/>
            </a:pPr>
            <a:r>
              <a:t>后端 6 人（Tech Lead: 张三）</a:t>
            </a:r>
          </a:p>
          <a:p>
            <a:pPr>
              <a:spcBef>
                <a:spcPts val="600"/>
              </a:spcBef>
              <a:defRPr sz="1400"/>
            </a:pPr>
            <a:r>
              <a:t>前端 3 人（负责人: 李四）</a:t>
            </a:r>
          </a:p>
          <a:p>
            <a:pPr>
              <a:spcBef>
                <a:spcPts val="600"/>
              </a:spcBef>
              <a:defRPr sz="1400"/>
            </a:pPr>
            <a:r>
              <a:t>QA 2 人</a:t>
            </a:r>
          </a:p>
          <a:p>
            <a:pPr>
              <a:spcBef>
                <a:spcPts val="600"/>
              </a:spcBef>
              <a:defRPr sz="1400"/>
            </a:pPr>
            <a:r>
              <a:t>DevOps 1 人</a:t>
            </a:r>
          </a:p>
        </p:txBody>
      </p:sp>
      <p:sp>
        <p:nvSpPr>
          <p:cNvPr id="3" name="Watermark"/>
          <p:cNvSpPr txBox="1"/>
          <p:nvPr/>
        </p:nvSpPr>
        <p:spPr>
          <a:xfrm rot="0">
            <a:off x="9883695" y="64000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lIns="0" tIns="0" rIns="91440" bIns="45720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/>
                <a:ea typeface="SimSun"/>
              </a:rPr>
              <a:t>AI 生成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1097280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/>
            </a:pPr>
            <a:r>
              <a:t>安全相关规范</a:t>
            </a:r>
          </a:p>
          <a:p>
            <a:pPr>
              <a:spcBef>
                <a:spcPts val="600"/>
              </a:spcBef>
              <a:defRPr sz="1400"/>
            </a:pPr>
            <a:r>
              <a:t>■ 禁止在源码中硬编码密码、令牌、API Key 等敏感凭证</a:t>
            </a:r>
          </a:p>
          <a:p>
            <a:pPr>
              <a:spcBef>
                <a:spcPts val="600"/>
              </a:spcBef>
              <a:defRPr sz="1400"/>
            </a:pPr>
            <a:r>
              <a:t>  严重级别：error | 语言：javascript, typescript, java</a:t>
            </a:r>
          </a:p>
          <a:p>
            <a:pPr>
              <a:spcBef>
                <a:spcPts val="600"/>
              </a:spcBef>
              <a:defRPr sz="1400"/>
            </a:pPr>
            <a:r>
              <a:t>  提示：检测到疑似硬编码凭证，请使用环境变量或密钥管理服务注入</a:t>
            </a:r>
          </a:p>
          <a:p>
            <a:pPr>
              <a:spcBef>
                <a:spcPts val="600"/>
              </a:spcBef>
              <a:defRPr sz="1400"/>
            </a:pPr>
            <a:r>
              <a:t>  背景：在 2026 Q2 的安全审计中，我们发现线上代码中存在硬编码的数据库密码，导致一次严重的安全事件。因此制定以下规范：...</a:t>
            </a:r>
          </a:p>
          <a:p>
            <a:pPr>
              <a:spcBef>
                <a:spcPts val="600"/>
              </a:spcBef>
              <a:defRPr sz="1400"/>
            </a:pPr>
            <a:r>
              <a:t>  反面示例：public class DatabaseConfig {</a:t>
            </a:r>
            <a:br/>
            <a:r>
              <a:t>    private String password = ...</a:t>
            </a:r>
          </a:p>
          <a:p>
            <a:pPr>
              <a:spcBef>
                <a:spcPts val="600"/>
              </a:spcBef>
              <a:defRPr sz="1400"/>
            </a:pPr>
            <a:r>
              <a:t>  正确做法：@Value("${db.password}")</a:t>
            </a:r>
            <a:br/>
            <a:r>
              <a:t>private String password;</a:t>
            </a:r>
            <a:br/>
            <a:br/>
            <a:r>
              <a:t>@Value("$...</a:t>
            </a:r>
          </a:p>
          <a:p>
            <a:pPr>
              <a:spcBef>
                <a:spcPts val="600"/>
              </a:spcBef>
              <a:defRPr sz="1400"/>
            </a:pPr>
          </a:p>
          <a:p>
            <a:pPr>
              <a:spcBef>
                <a:spcPts val="600"/>
              </a:spcBef>
              <a:defRPr sz="1400"/>
            </a:pPr>
            <a:r>
              <a:t>■ 禁止使用 eval() 函数，存在代码注入风险</a:t>
            </a:r>
          </a:p>
          <a:p>
            <a:pPr>
              <a:spcBef>
                <a:spcPts val="600"/>
              </a:spcBef>
              <a:defRPr sz="1400"/>
            </a:pPr>
            <a:r>
              <a:t>  严重级别：error | 语言：javascript, typescript</a:t>
            </a:r>
          </a:p>
          <a:p>
            <a:pPr>
              <a:spcBef>
                <a:spcPts val="600"/>
              </a:spcBef>
              <a:defRPr sz="1400"/>
            </a:pPr>
            <a:r>
              <a:t>  提示：eval() 存在安全风险，请使用 JSON.parse() 或 Function 构造器替代</a:t>
            </a:r>
          </a:p>
          <a:p>
            <a:pPr>
              <a:spcBef>
                <a:spcPts val="600"/>
              </a:spcBef>
              <a:defRPr sz="1400"/>
            </a:pPr>
            <a:r>
              <a:t>  背景：上周代码审查中发现前端模块有 eval() 调用，存在代码注入风险。...</a:t>
            </a:r>
          </a:p>
          <a:p>
            <a:pPr>
              <a:spcBef>
                <a:spcPts val="600"/>
              </a:spcBef>
              <a:defRPr sz="1400"/>
            </a:pPr>
            <a:r>
              <a:t>  反面示例：const data = eval(request.body);...</a:t>
            </a:r>
          </a:p>
          <a:p>
            <a:pPr>
              <a:spcBef>
                <a:spcPts val="600"/>
              </a:spcBef>
              <a:defRPr sz="1400"/>
            </a:pPr>
            <a:r>
              <a:t>  正确做法：const data = JSON.parse(request.body);...</a:t>
            </a:r>
          </a:p>
          <a:p>
            <a:pPr>
              <a:spcBef>
                <a:spcPts val="600"/>
              </a:spcBef>
              <a:defRPr sz="1400"/>
            </a:pPr>
          </a:p>
          <a:p>
            <a:pPr>
              <a:spcBef>
                <a:spcPts val="600"/>
              </a:spcBef>
              <a:defRPr sz="1400"/>
            </a:pPr>
            <a:r>
              <a:t>■ 禁止直接赋值 innerHTML，可能导致 XSS</a:t>
            </a:r>
          </a:p>
          <a:p>
            <a:pPr>
              <a:spcBef>
                <a:spcPts val="600"/>
              </a:spcBef>
              <a:defRPr sz="1400"/>
            </a:pPr>
            <a:r>
              <a:t>  严重级别：warning | 语言：所有</a:t>
            </a:r>
          </a:p>
          <a:p>
            <a:pPr>
              <a:spcBef>
                <a:spcPts val="600"/>
              </a:spcBef>
              <a:defRPr sz="1400"/>
            </a:pPr>
            <a:r>
              <a:t>  提示：避免直接操作 innerHTML，请使用 textContent 或 DOMPurify 清洗</a:t>
            </a:r>
          </a:p>
          <a:p>
            <a:pPr>
              <a:spcBef>
                <a:spcPts val="600"/>
              </a:spcBef>
              <a:defRPr sz="1400"/>
            </a:pPr>
            <a:r>
              <a:t>  背景：这是一条通用规则，适用于所有语言（因为各端都可能涉及 DOM 操作）。...</a:t>
            </a:r>
          </a:p>
          <a:p>
            <a:pPr>
              <a:spcBef>
                <a:spcPts val="600"/>
              </a:spcBef>
              <a:defRPr sz="1400"/>
            </a:pPr>
          </a:p>
        </p:txBody>
      </p:sp>
      <p:sp>
        <p:nvSpPr>
          <p:cNvPr id="3" name="Watermark"/>
          <p:cNvSpPr txBox="1"/>
          <p:nvPr/>
        </p:nvSpPr>
        <p:spPr>
          <a:xfrm rot="0">
            <a:off x="9883695" y="64000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lIns="0" tIns="0" rIns="91440" bIns="45720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/>
                <a:ea typeface="SimSun"/>
              </a:rPr>
              <a:t>AI 生成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1097280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/>
            </a:pPr>
            <a:r>
              <a:t>命名规范</a:t>
            </a:r>
          </a:p>
          <a:p>
            <a:pPr>
              <a:spcBef>
                <a:spcPts val="600"/>
              </a:spcBef>
              <a:defRPr sz="1400"/>
            </a:pPr>
            <a:r>
              <a:t>■ 常量命名必须使用全大写加下划线（SCREAMING_SNAKE_CASE）</a:t>
            </a:r>
          </a:p>
          <a:p>
            <a:pPr>
              <a:spcBef>
                <a:spcPts val="600"/>
              </a:spcBef>
              <a:defRPr sz="1400"/>
            </a:pPr>
            <a:r>
              <a:t>  严重级别：warning | 语言：javascript, typescript, java</a:t>
            </a:r>
          </a:p>
          <a:p>
            <a:pPr>
              <a:spcBef>
                <a:spcPts val="600"/>
              </a:spcBef>
              <a:defRPr sz="1400"/>
            </a:pPr>
            <a:r>
              <a:t>  提示：常量应使用全大写命名，如 MAX_RETRY_COUNT</a:t>
            </a:r>
          </a:p>
          <a:p>
            <a:pPr>
              <a:spcBef>
                <a:spcPts val="600"/>
              </a:spcBef>
              <a:defRPr sz="1400"/>
            </a:pPr>
            <a:r>
              <a:t>  背景：以下命名规范参考了 Google Java Style Guide 和 Airbnb JavaScript Style Guide，根据团队实际情况做了调整。...</a:t>
            </a:r>
          </a:p>
          <a:p>
            <a:pPr>
              <a:spcBef>
                <a:spcPts val="600"/>
              </a:spcBef>
              <a:defRPr sz="1400"/>
            </a:pPr>
            <a:r>
              <a:t>  反面示例：static final int maxRetry = 3;</a:t>
            </a:r>
            <a:br/>
            <a:r>
              <a:t>static final String DbHost = ...</a:t>
            </a:r>
          </a:p>
          <a:p>
            <a:pPr>
              <a:spcBef>
                <a:spcPts val="600"/>
              </a:spcBef>
              <a:defRPr sz="1400"/>
            </a:pPr>
            <a:r>
              <a:t>  正确做法：static final int MAX_RETRY = 3;</a:t>
            </a:r>
            <a:br/>
            <a:r>
              <a:t>static final String DB_HOST ...</a:t>
            </a:r>
          </a:p>
          <a:p>
            <a:pPr>
              <a:spcBef>
                <a:spcPts val="600"/>
              </a:spcBef>
              <a:defRPr sz="1400"/>
            </a:pPr>
          </a:p>
          <a:p>
            <a:pPr>
              <a:spcBef>
                <a:spcPts val="600"/>
              </a:spcBef>
              <a:defRPr sz="1400"/>
            </a:pPr>
            <a:r>
              <a:t>■ 布尔变量和方法名应以 is/has/can/should 开头</a:t>
            </a:r>
          </a:p>
          <a:p>
            <a:pPr>
              <a:spcBef>
                <a:spcPts val="600"/>
              </a:spcBef>
              <a:defRPr sz="1400"/>
            </a:pPr>
            <a:r>
              <a:t>  严重级别：info | 语言：javascript, typescript</a:t>
            </a:r>
          </a:p>
          <a:p>
            <a:pPr>
              <a:spcBef>
                <a:spcPts val="600"/>
              </a:spcBef>
              <a:defRPr sz="1400"/>
            </a:pPr>
            <a:r>
              <a:t>  提示：布尔变量建议添加 is/has/can/should 前缀以提升可读性</a:t>
            </a:r>
          </a:p>
          <a:p>
            <a:pPr>
              <a:spcBef>
                <a:spcPts val="600"/>
              </a:spcBef>
              <a:defRPr sz="1400"/>
            </a:pPr>
            <a:r>
              <a:t>  反面示例：let active = true;</a:t>
            </a:r>
            <a:br/>
            <a:r>
              <a:t>function check(): boolean { ... }...</a:t>
            </a:r>
          </a:p>
          <a:p>
            <a:pPr>
              <a:spcBef>
                <a:spcPts val="600"/>
              </a:spcBef>
              <a:defRPr sz="1400"/>
            </a:pPr>
            <a:r>
              <a:t>  正确做法：let isActive = true;</a:t>
            </a:r>
            <a:br/>
            <a:r>
              <a:t>function canCheck(): boolean { ... }...</a:t>
            </a:r>
          </a:p>
          <a:p>
            <a:pPr>
              <a:spcBef>
                <a:spcPts val="600"/>
              </a:spcBef>
              <a:defRPr sz="1400"/>
            </a:pPr>
          </a:p>
        </p:txBody>
      </p:sp>
      <p:sp>
        <p:nvSpPr>
          <p:cNvPr id="3" name="Watermark"/>
          <p:cNvSpPr txBox="1"/>
          <p:nvPr/>
        </p:nvSpPr>
        <p:spPr>
          <a:xfrm rot="0">
            <a:off x="9883695" y="64000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lIns="0" tIns="0" rIns="91440" bIns="45720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/>
                <a:ea typeface="SimSun"/>
              </a:rPr>
              <a:t>AI 生成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1097280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/>
            </a:pPr>
            <a:r>
              <a:t>性能规范</a:t>
            </a:r>
          </a:p>
          <a:p>
            <a:pPr>
              <a:spcBef>
                <a:spcPts val="600"/>
              </a:spcBef>
              <a:defRPr sz="1400"/>
            </a:pPr>
            <a:r>
              <a:t>■ 禁止三层及以上嵌套循环，时间复杂度过高</a:t>
            </a:r>
          </a:p>
          <a:p>
            <a:pPr>
              <a:spcBef>
                <a:spcPts val="600"/>
              </a:spcBef>
              <a:defRPr sz="1400"/>
            </a:pPr>
            <a:r>
              <a:t>  严重级别：warning | 语言：javascript, typescript, java</a:t>
            </a:r>
          </a:p>
          <a:p>
            <a:pPr>
              <a:spcBef>
                <a:spcPts val="600"/>
              </a:spcBef>
              <a:defRPr sz="1400"/>
            </a:pPr>
            <a:r>
              <a:t>  提示：检测到深层嵌套循环（≥3层），建议重构为扁平结构或使用查找表优化</a:t>
            </a:r>
          </a:p>
          <a:p>
            <a:pPr>
              <a:spcBef>
                <a:spcPts val="600"/>
              </a:spcBef>
              <a:defRPr sz="1400"/>
            </a:pPr>
            <a:r>
              <a:t>  背景：架构说明：订单服务采用 CQRS 模式，写操作走主库，读操作走从库。在高并发场景下，以下性能规范尤为重要。...</a:t>
            </a:r>
          </a:p>
          <a:p>
            <a:pPr>
              <a:spcBef>
                <a:spcPts val="600"/>
              </a:spcBef>
              <a:defRPr sz="1400"/>
            </a:pPr>
            <a:r>
              <a:t>  反面示例：for (const order of orders) {</a:t>
            </a:r>
            <a:br/>
            <a:r>
              <a:t>    for (const item of order.i...</a:t>
            </a:r>
          </a:p>
          <a:p>
            <a:pPr>
              <a:spcBef>
                <a:spcPts val="600"/>
              </a:spcBef>
              <a:defRPr sz="1400"/>
            </a:pPr>
            <a:r>
              <a:t>  正确做法：const warehouseMap = new Map(warehouses.map(w =&gt; [w.id, w]))...</a:t>
            </a:r>
          </a:p>
          <a:p>
            <a:pPr>
              <a:spcBef>
                <a:spcPts val="600"/>
              </a:spcBef>
              <a:defRPr sz="1400"/>
            </a:pPr>
          </a:p>
          <a:p>
            <a:pPr>
              <a:spcBef>
                <a:spcPts val="600"/>
              </a:spcBef>
              <a:defRPr sz="1400"/>
            </a:pPr>
            <a:r>
              <a:t>■ 异步函数内禁止调用同步阻塞 API</a:t>
            </a:r>
          </a:p>
          <a:p>
            <a:pPr>
              <a:spcBef>
                <a:spcPts val="600"/>
              </a:spcBef>
              <a:defRPr sz="1400"/>
            </a:pPr>
            <a:r>
              <a:t>  严重级别：warning | 语言：javascript, typescript</a:t>
            </a:r>
          </a:p>
          <a:p>
            <a:pPr>
              <a:spcBef>
                <a:spcPts val="600"/>
              </a:spcBef>
              <a:defRPr sz="1400"/>
            </a:pPr>
            <a:r>
              <a:t>  提示：在 async 函数中调用同步 API 会阻塞事件循环，请改用异步版本</a:t>
            </a:r>
          </a:p>
          <a:p>
            <a:pPr>
              <a:spcBef>
                <a:spcPts val="600"/>
              </a:spcBef>
              <a:defRPr sz="1400"/>
            </a:pPr>
          </a:p>
        </p:txBody>
      </p:sp>
      <p:sp>
        <p:nvSpPr>
          <p:cNvPr id="3" name="Watermark"/>
          <p:cNvSpPr txBox="1"/>
          <p:nvPr/>
        </p:nvSpPr>
        <p:spPr>
          <a:xfrm rot="0">
            <a:off x="9883695" y="64000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lIns="0" tIns="0" rIns="91440" bIns="45720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/>
                <a:ea typeface="SimSun"/>
              </a:rPr>
              <a:t>AI 生成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1097280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/>
            </a:pPr>
            <a:r>
              <a:t>代码风格</a:t>
            </a:r>
          </a:p>
          <a:p>
            <a:pPr>
              <a:spcBef>
                <a:spcPts val="600"/>
              </a:spcBef>
              <a:defRPr sz="1400"/>
            </a:pPr>
            <a:r>
              <a:t>■ 函数参数和返回值应显式标注 TypeScript 类型</a:t>
            </a:r>
          </a:p>
          <a:p>
            <a:pPr>
              <a:spcBef>
                <a:spcPts val="600"/>
              </a:spcBef>
              <a:defRPr sz="1400"/>
            </a:pPr>
            <a:r>
              <a:t>  严重级别：info | 语言：typescript</a:t>
            </a:r>
          </a:p>
          <a:p>
            <a:pPr>
              <a:spcBef>
                <a:spcPts val="600"/>
              </a:spcBef>
              <a:defRPr sz="1400"/>
            </a:pPr>
            <a:r>
              <a:t>  提示：建议为函数添加显式类型注解，提升类型安全性</a:t>
            </a:r>
          </a:p>
          <a:p>
            <a:pPr>
              <a:spcBef>
                <a:spcPts val="600"/>
              </a:spcBef>
              <a:defRPr sz="1400"/>
            </a:pPr>
            <a:r>
              <a:t>  反面示例：function createOrder(data) { return api.post('/orders', data...</a:t>
            </a:r>
          </a:p>
          <a:p>
            <a:pPr>
              <a:spcBef>
                <a:spcPts val="600"/>
              </a:spcBef>
              <a:defRPr sz="1400"/>
            </a:pPr>
            <a:r>
              <a:t>  正确做法：function createOrder(data: CreateOrderDTO): Promise&lt;OrderRes...</a:t>
            </a:r>
          </a:p>
          <a:p>
            <a:pPr>
              <a:spcBef>
                <a:spcPts val="600"/>
              </a:spcBef>
              <a:defRPr sz="1400"/>
            </a:pPr>
          </a:p>
          <a:p>
            <a:pPr>
              <a:spcBef>
                <a:spcPts val="600"/>
              </a:spcBef>
              <a:defRPr sz="1400"/>
            </a:pPr>
            <a:r>
              <a:t>■ 禁止在代码中直接使用魔法数字，应提取为命名常量</a:t>
            </a:r>
          </a:p>
          <a:p>
            <a:pPr>
              <a:spcBef>
                <a:spcPts val="600"/>
              </a:spcBef>
              <a:defRPr sz="1400"/>
            </a:pPr>
            <a:r>
              <a:t>  严重级别：info | 语言：javascript, typescript</a:t>
            </a:r>
          </a:p>
          <a:p>
            <a:pPr>
              <a:spcBef>
                <a:spcPts val="600"/>
              </a:spcBef>
              <a:defRPr sz="1400"/>
            </a:pPr>
            <a:r>
              <a:t>  提示：检测到魔法数字，建议提取为具名常量以提升可维护性</a:t>
            </a:r>
          </a:p>
          <a:p>
            <a:pPr>
              <a:spcBef>
                <a:spcPts val="600"/>
              </a:spcBef>
              <a:defRPr sz="1400"/>
            </a:pPr>
            <a:r>
              <a:t>  反面示例：if (order.status === 3) { ... }</a:t>
            </a:r>
            <a:br/>
            <a:r>
              <a:t>setTimeout(retry, 5000);...</a:t>
            </a:r>
          </a:p>
          <a:p>
            <a:pPr>
              <a:spcBef>
                <a:spcPts val="600"/>
              </a:spcBef>
              <a:defRPr sz="1400"/>
            </a:pPr>
            <a:r>
              <a:t>  正确做法：const ORDER_STATUS_SHIPPED = 3;</a:t>
            </a:r>
            <a:br/>
            <a:r>
              <a:t>const RETRY_DELAY_MS = 5000;...</a:t>
            </a:r>
          </a:p>
          <a:p>
            <a:pPr>
              <a:spcBef>
                <a:spcPts val="600"/>
              </a:spcBef>
              <a:defRPr sz="1400"/>
            </a:pPr>
          </a:p>
        </p:txBody>
      </p:sp>
      <p:sp>
        <p:nvSpPr>
          <p:cNvPr id="3" name="Watermark"/>
          <p:cNvSpPr txBox="1"/>
          <p:nvPr/>
        </p:nvSpPr>
        <p:spPr>
          <a:xfrm rot="0">
            <a:off x="9883695" y="64000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lIns="0" tIns="0" rIns="91440" bIns="45720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/>
                <a:ea typeface="SimSun"/>
              </a:rPr>
              <a:t>AI 生成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1097280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/>
            </a:pPr>
            <a:r>
              <a:t>团队约定</a:t>
            </a:r>
          </a:p>
          <a:p>
            <a:pPr>
              <a:spcBef>
                <a:spcPts val="600"/>
              </a:spcBef>
              <a:defRPr sz="1400"/>
            </a:pPr>
            <a:r>
              <a:t>■ throw 语句必须携带错误上下文信息</a:t>
            </a:r>
          </a:p>
          <a:p>
            <a:pPr>
              <a:spcBef>
                <a:spcPts val="600"/>
              </a:spcBef>
              <a:defRPr sz="1400"/>
            </a:pPr>
            <a:r>
              <a:t>  严重级别：warning | 语言：javascript, typescript, java</a:t>
            </a:r>
          </a:p>
          <a:p>
            <a:pPr>
              <a:spcBef>
                <a:spcPts val="600"/>
              </a:spcBef>
              <a:defRPr sz="1400"/>
            </a:pPr>
            <a:r>
              <a:t>  提示：throw 时应提供足够的上下文信息，便于问题定位</a:t>
            </a:r>
          </a:p>
          <a:p>
            <a:pPr>
              <a:spcBef>
                <a:spcPts val="600"/>
              </a:spcBef>
              <a:defRPr sz="1400"/>
            </a:pPr>
            <a:r>
              <a:t>  背景：部署流程说明：每周二、四发布，发布窗口 14:00-16:00。CI/CD Pipeline 详见 Jenkins 配置。...</a:t>
            </a:r>
          </a:p>
          <a:p>
            <a:pPr>
              <a:spcBef>
                <a:spcPts val="600"/>
              </a:spcBef>
              <a:defRPr sz="1400"/>
            </a:pPr>
            <a:r>
              <a:t>  反面示例：throw new RuntimeException("失败");</a:t>
            </a:r>
            <a:br/>
            <a:r>
              <a:t>throw new Error("error");...</a:t>
            </a:r>
          </a:p>
          <a:p>
            <a:pPr>
              <a:spcBef>
                <a:spcPts val="600"/>
              </a:spcBef>
              <a:defRPr sz="1400"/>
            </a:pPr>
            <a:r>
              <a:t>  正确做法：throw new OrderNotFoundException("订单不存在, orderId=" + orderId...</a:t>
            </a:r>
          </a:p>
          <a:p>
            <a:pPr>
              <a:spcBef>
                <a:spcPts val="600"/>
              </a:spcBef>
              <a:defRPr sz="1400"/>
            </a:pPr>
          </a:p>
          <a:p>
            <a:pPr>
              <a:spcBef>
                <a:spcPts val="600"/>
              </a:spcBef>
              <a:defRPr sz="1400"/>
            </a:pPr>
            <a:r>
              <a:t>■ 生产代码中不应遗留 TODO/FIXME/HACK 注释</a:t>
            </a:r>
          </a:p>
          <a:p>
            <a:pPr>
              <a:spcBef>
                <a:spcPts val="600"/>
              </a:spcBef>
              <a:defRPr sz="1400"/>
            </a:pPr>
            <a:r>
              <a:t>  严重级别：info | 语言：所有</a:t>
            </a:r>
          </a:p>
          <a:p>
            <a:pPr>
              <a:spcBef>
                <a:spcPts val="600"/>
              </a:spcBef>
              <a:defRPr sz="1400"/>
            </a:pPr>
            <a:r>
              <a:t>  提示：代码中发现 TODO/FIXME/HACK 注释，请在发布前处理</a:t>
            </a:r>
          </a:p>
          <a:p>
            <a:pPr>
              <a:spcBef>
                <a:spcPts val="600"/>
              </a:spcBef>
              <a:defRPr sz="1400"/>
            </a:pPr>
            <a:r>
              <a:t>  排除语言：sql</a:t>
            </a:r>
          </a:p>
          <a:p>
            <a:pPr>
              <a:spcBef>
                <a:spcPts val="600"/>
              </a:spcBef>
              <a:defRPr sz="1400"/>
            </a:pPr>
          </a:p>
          <a:p>
            <a:pPr>
              <a:spcBef>
                <a:spcPts val="600"/>
              </a:spcBef>
              <a:defRPr sz="1400"/>
            </a:pPr>
            <a:r>
              <a:t>■ 公共函数应添加文档注释（JSDoc / Javadoc）</a:t>
            </a:r>
          </a:p>
          <a:p>
            <a:pPr>
              <a:spcBef>
                <a:spcPts val="600"/>
              </a:spcBef>
              <a:defRPr sz="1400"/>
            </a:pPr>
            <a:r>
              <a:t>  严重级别：info | 语言：javascript, typescript, java</a:t>
            </a:r>
          </a:p>
          <a:p>
            <a:pPr>
              <a:spcBef>
                <a:spcPts val="600"/>
              </a:spcBef>
              <a:defRPr sz="1400"/>
            </a:pPr>
            <a:r>
              <a:t>  提示：公共函数缺少文档注释，建议补充说明用途、参数和返回值</a:t>
            </a:r>
          </a:p>
          <a:p>
            <a:pPr>
              <a:spcBef>
                <a:spcPts val="600"/>
              </a:spcBef>
              <a:defRPr sz="1400"/>
            </a:pPr>
            <a:r>
              <a:t>  正确做法：/**</a:t>
            </a:r>
            <a:br/>
            <a:r>
              <a:t> * 创建订单</a:t>
            </a:r>
            <a:br/>
            <a:r>
              <a:t> * @param request 订单创建请求</a:t>
            </a:r>
            <a:br/>
            <a:r>
              <a:t> * @return 订单创建结果</a:t>
            </a:r>
            <a:br/>
            <a:r>
              <a:t> * @t...</a:t>
            </a:r>
          </a:p>
          <a:p>
            <a:pPr>
              <a:spcBef>
                <a:spcPts val="600"/>
              </a:spcBef>
              <a:defRPr sz="1400"/>
            </a:pPr>
          </a:p>
        </p:txBody>
      </p:sp>
      <p:sp>
        <p:nvSpPr>
          <p:cNvPr id="3" name="Watermark"/>
          <p:cNvSpPr txBox="1"/>
          <p:nvPr/>
        </p:nvSpPr>
        <p:spPr>
          <a:xfrm rot="0">
            <a:off x="9883695" y="64000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lIns="0" tIns="0" rIns="91440" bIns="45720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/>
                <a:ea typeface="SimSun"/>
              </a:rPr>
              <a:t>AI 生成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57200"/>
            <a:ext cx="10972800" cy="5943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/>
            </a:pPr>
            <a:r>
              <a:t>会议纪要 (2026-07-15)</a:t>
            </a:r>
          </a:p>
          <a:p>
            <a:pPr>
              <a:spcBef>
                <a:spcPts val="600"/>
              </a:spcBef>
              <a:defRPr sz="1400"/>
            </a:pPr>
            <a:r>
              <a:t>2026-07-15 会议纪要：</a:t>
            </a:r>
          </a:p>
          <a:p>
            <a:pPr>
              <a:spcBef>
                <a:spcPts val="600"/>
              </a:spcBef>
              <a:defRPr sz="1400"/>
            </a:pPr>
            <a:r>
              <a:t>- 讨论了 Node.js 事件循环阻塞问题</a:t>
            </a:r>
          </a:p>
          <a:p>
            <a:pPr>
              <a:spcBef>
                <a:spcPts val="600"/>
              </a:spcBef>
              <a:defRPr sz="1400"/>
            </a:pPr>
            <a:r>
              <a:t>- 决定在 async 函数中全面禁用 fs.readFileSync 等同步 API</a:t>
            </a:r>
          </a:p>
          <a:p>
            <a:pPr>
              <a:spcBef>
                <a:spcPts val="600"/>
              </a:spcBef>
              <a:defRPr sz="1400"/>
            </a:pPr>
            <a:r>
              <a:t>- 下个 Sprint 开始 Code Review 时执行</a:t>
            </a:r>
          </a:p>
          <a:p>
            <a:pPr>
              <a:spcBef>
                <a:spcPts val="600"/>
              </a:spcBef>
              <a:defRPr sz="1400"/>
            </a:pPr>
            <a:r>
              <a:t>- 张三负责更新 ESLint 配置</a:t>
            </a:r>
          </a:p>
          <a:p>
            <a:pPr>
              <a:spcBef>
                <a:spcPts val="600"/>
              </a:spcBef>
              <a:defRPr sz="1400"/>
            </a:pPr>
            <a:r>
              <a:t>- 李四负责前端代码排查</a:t>
            </a:r>
          </a:p>
        </p:txBody>
      </p:sp>
      <p:sp>
        <p:nvSpPr>
          <p:cNvPr id="3" name="Watermark"/>
          <p:cNvSpPr txBox="1"/>
          <p:nvPr/>
        </p:nvSpPr>
        <p:spPr>
          <a:xfrm rot="0">
            <a:off x="9883695" y="6400000"/>
            <a:ext cx="2200000" cy="350000"/>
          </a:xfrm>
          <a:prstGeom prst="rect">
            <a:avLst/>
          </a:prstGeom>
          <a:noFill/>
          <a:ln>
            <a:noFill/>
          </a:ln>
        </p:spPr>
        <p:txBody>
          <a:bodyPr wrap="square" rtlCol="0" anchor="b" lIns="0" tIns="0" rIns="91440" bIns="45720"/>
          <a:lstStyle/>
          <a:p>
            <a:pPr algn="r"/>
            <a:r>
              <a:rPr lang="zh-CN" sz="1600" dirty="0">
                <a:solidFill>
                  <a:srgbClr val="808080">
                    <a:alpha val="19999"/>
                  </a:srgbClr>
                </a:solidFill>
                <a:latin typeface="Arial"/>
                <a:ea typeface="SimSun"/>
              </a:rPr>
              <a:t>AI 生成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